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2" r:id="rId5"/>
    <p:sldId id="257" r:id="rId6"/>
    <p:sldId id="336" r:id="rId7"/>
    <p:sldId id="266" r:id="rId8"/>
    <p:sldId id="269" r:id="rId9"/>
    <p:sldId id="301" r:id="rId10"/>
    <p:sldId id="338" r:id="rId11"/>
    <p:sldId id="272" r:id="rId12"/>
    <p:sldId id="353" r:id="rId13"/>
    <p:sldId id="352" r:id="rId14"/>
    <p:sldId id="344" r:id="rId15"/>
    <p:sldId id="356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754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18E"/>
    <a:srgbClr val="0C385D"/>
    <a:srgbClr val="2C5C86"/>
    <a:srgbClr val="007DBA"/>
    <a:srgbClr val="3C3C3C"/>
    <a:srgbClr val="965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56320" autoAdjust="0"/>
  </p:normalViewPr>
  <p:slideViewPr>
    <p:cSldViewPr>
      <p:cViewPr varScale="1">
        <p:scale>
          <a:sx n="28" d="100"/>
          <a:sy n="28" d="100"/>
        </p:scale>
        <p:origin x="354" y="42"/>
      </p:cViewPr>
      <p:guideLst>
        <p:guide orient="horz" pos="436"/>
        <p:guide pos="295"/>
        <p:guide orient="horz" pos="754"/>
        <p:guide orient="horz" pos="102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409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775D3-E651-4ED3-B00D-683EB570F901}" type="datetimeFigureOut">
              <a:rPr lang="en-AU" smtClean="0"/>
              <a:t>20/08/2021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8CAE6-D20C-4341-9FB6-8C1A05AC6BD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2301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CC45-A97F-48EB-AD36-A838F6E9CE1D}" type="datetimeFigureOut">
              <a:rPr lang="en-AU" smtClean="0"/>
              <a:t>20/08/2021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6F890-6B3A-415F-A655-C69F68E0D9F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444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8610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4270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9131" y="4151303"/>
            <a:ext cx="5455374" cy="5328850"/>
          </a:xfrm>
        </p:spPr>
        <p:txBody>
          <a:bodyPr/>
          <a:lstStyle/>
          <a:p>
            <a:endParaRPr lang="en-AU" b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8341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11</a:t>
            </a:fld>
            <a:endParaRPr lang="en-AU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01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7303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6450" y="37782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8741" y="4387255"/>
            <a:ext cx="5438140" cy="446698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0506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7" y="4603279"/>
            <a:ext cx="5438140" cy="5040560"/>
          </a:xfrm>
        </p:spPr>
        <p:txBody>
          <a:bodyPr/>
          <a:lstStyle/>
          <a:p>
            <a:endParaRPr lang="en-AU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538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0506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5</a:t>
            </a:fld>
            <a:endParaRPr lang="en-AU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06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4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7639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55650" y="215900"/>
            <a:ext cx="4962525" cy="37226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7</a:t>
            </a:fld>
            <a:endParaRPr lang="en-AU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2493" y="3970893"/>
            <a:ext cx="5868654" cy="5752413"/>
          </a:xfrm>
        </p:spPr>
        <p:txBody>
          <a:bodyPr/>
          <a:lstStyle/>
          <a:p>
            <a:endParaRPr lang="en-AU" b="0" i="0" u="none" strike="noStrike" kern="120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49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642938"/>
            <a:ext cx="4962525" cy="37226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8</a:t>
            </a:fld>
            <a:endParaRPr lang="en-AU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22824" y="4459263"/>
            <a:ext cx="5752024" cy="4969320"/>
          </a:xfrm>
        </p:spPr>
        <p:txBody>
          <a:bodyPr/>
          <a:lstStyle/>
          <a:p>
            <a:endParaRPr lang="en-AU" sz="14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06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46509" y="4603279"/>
            <a:ext cx="5832648" cy="4928686"/>
          </a:xfrm>
        </p:spPr>
        <p:txBody>
          <a:bodyPr/>
          <a:lstStyle/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6F890-6B3A-415F-A655-C69F68E0D9F4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2587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6000" y="1813318"/>
            <a:ext cx="7488832" cy="1617028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AU" sz="4400" b="1" kern="1200" dirty="0">
                <a:solidFill>
                  <a:srgbClr val="007DBA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6000" y="3595861"/>
            <a:ext cx="7416824" cy="1703771"/>
          </a:xfrm>
        </p:spPr>
        <p:txBody>
          <a:bodyPr>
            <a:normAutofit/>
          </a:bodyPr>
          <a:lstStyle>
            <a:lvl1pPr marL="0" indent="0" algn="l">
              <a:buNone/>
              <a:defRPr lang="en-AU" sz="3200" kern="1200" dirty="0">
                <a:solidFill>
                  <a:srgbClr val="91919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Intro text – i.e. presenter’s name here.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514-C037-42E7-B62D-9C6FAFE6ADF3}" type="datetime1">
              <a:rPr lang="en-AU" smtClean="0"/>
              <a:t>20/08/2021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736304" cy="88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803"/>
            <a:ext cx="8229600" cy="1143000"/>
          </a:xfrm>
        </p:spPr>
        <p:txBody>
          <a:bodyPr>
            <a:normAutofit/>
          </a:bodyPr>
          <a:lstStyle>
            <a:lvl1pPr algn="l">
              <a:defRPr sz="4400" b="1">
                <a:solidFill>
                  <a:srgbClr val="007DBA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FA66-86BF-4EFC-A458-DB49EC46D4C4}" type="datetime1">
              <a:rPr lang="en-AU" smtClean="0"/>
              <a:t>20/08/2021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411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07A-668D-46AF-89A5-A88AC9107F99}" type="datetime1">
              <a:rPr lang="en-AU" smtClean="0"/>
              <a:t>20/08/2021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537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873D-48FB-4A47-B2D5-FF0DA880BF7B}" type="datetime1">
              <a:rPr lang="en-AU" smtClean="0"/>
              <a:t>20/08/2021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44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E788-0D2E-400D-BE13-2A730550F929}" type="datetime1">
              <a:rPr lang="en-AU" smtClean="0"/>
              <a:t>20/08/2021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765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2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DA90-15E7-433A-8811-A283BF0DA710}" type="datetime1">
              <a:rPr lang="en-AU" smtClean="0"/>
              <a:t>20/08/2021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630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9498A-571C-40EB-A9DB-3451BBDCAD1A}" type="datetime1">
              <a:rPr lang="en-AU" smtClean="0"/>
              <a:t>20/08/2021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3CECB-3033-4746-9218-3B322733E6C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767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7DBA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3C3C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gislation.wa.gov.au/legislation/statutes.nsf/law_a465.html" TargetMode="External"/><Relationship Id="rId3" Type="http://schemas.openxmlformats.org/officeDocument/2006/relationships/hyperlink" Target="http://www.dlgsc.wa.gov.au/candidate-induction" TargetMode="External"/><Relationship Id="rId7" Type="http://schemas.openxmlformats.org/officeDocument/2006/relationships/hyperlink" Target="http://www.walga.asn.a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lections.wa.gov.au/" TargetMode="External"/><Relationship Id="rId5" Type="http://schemas.openxmlformats.org/officeDocument/2006/relationships/hyperlink" Target="http://www.dlgsc.wa.gov.au/local-government/local-governments/support-and-advice" TargetMode="External"/><Relationship Id="rId4" Type="http://schemas.openxmlformats.org/officeDocument/2006/relationships/hyperlink" Target="http://www.dlgsc.wa.gov.au/local-government/local-governments/council-election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1557171"/>
            <a:ext cx="8712968" cy="1039238"/>
          </a:xfrm>
        </p:spPr>
        <p:txBody>
          <a:bodyPr>
            <a:normAutofit fontScale="90000"/>
          </a:bodyPr>
          <a:lstStyle/>
          <a:p>
            <a:pPr algn="ctr">
              <a:spcAft>
                <a:spcPts val="1200"/>
              </a:spcAft>
            </a:pPr>
            <a:r>
              <a:rPr lang="en-AU" dirty="0">
                <a:solidFill>
                  <a:srgbClr val="0C385D"/>
                </a:solidFill>
                <a:latin typeface="Arial Black" panose="020B0A04020102020204" pitchFamily="34" charset="0"/>
              </a:rPr>
              <a:t>Standing for council </a:t>
            </a:r>
            <a:br>
              <a:rPr lang="en-AU" dirty="0"/>
            </a:br>
            <a:r>
              <a:rPr lang="en-AU" sz="2700" dirty="0">
                <a:solidFill>
                  <a:srgbClr val="2E818E"/>
                </a:solidFill>
              </a:rPr>
              <a:t>Local Government Elections - October 2021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9582" y="188640"/>
            <a:ext cx="4248402" cy="1224136"/>
            <a:chOff x="6516216" y="4562869"/>
            <a:chExt cx="4608512" cy="1224136"/>
          </a:xfrm>
        </p:grpSpPr>
        <p:sp>
          <p:nvSpPr>
            <p:cNvPr id="7" name="TextBox 6"/>
            <p:cNvSpPr txBox="1"/>
            <p:nvPr/>
          </p:nvSpPr>
          <p:spPr>
            <a:xfrm>
              <a:off x="6516216" y="4562869"/>
              <a:ext cx="4608512" cy="12241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AU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224" y="4707264"/>
              <a:ext cx="3240360" cy="935346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95"/>
          <a:stretch/>
        </p:blipFill>
        <p:spPr>
          <a:xfrm>
            <a:off x="-45079" y="3032760"/>
            <a:ext cx="9225591" cy="385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18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5E0E6-1A55-4C1B-8816-B0450236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703237"/>
            <a:ext cx="8229600" cy="66811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C385D"/>
                </a:solidFill>
              </a:rPr>
              <a:t>What to expect if you are elected</a:t>
            </a:r>
            <a:endParaRPr lang="en-AU" sz="3600" dirty="0">
              <a:solidFill>
                <a:srgbClr val="0C385D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B8DF5-FBE8-4345-8E72-3F5D90EFA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34000"/>
              </a:lnSpc>
            </a:pPr>
            <a:r>
              <a:rPr lang="en-US" sz="2400" dirty="0">
                <a:solidFill>
                  <a:schemeClr val="accent3"/>
                </a:solidFill>
              </a:rPr>
              <a:t>New councillors will need to:</a:t>
            </a:r>
          </a:p>
          <a:p>
            <a:pPr lvl="1">
              <a:lnSpc>
                <a:spcPct val="134000"/>
              </a:lnSpc>
            </a:pPr>
            <a:r>
              <a:rPr lang="en-US" sz="2400" dirty="0">
                <a:solidFill>
                  <a:schemeClr val="accent3"/>
                </a:solidFill>
              </a:rPr>
              <a:t>Make a Declaration of Office</a:t>
            </a:r>
          </a:p>
          <a:p>
            <a:pPr lvl="1">
              <a:lnSpc>
                <a:spcPct val="134000"/>
              </a:lnSpc>
            </a:pPr>
            <a:r>
              <a:rPr lang="en-US" sz="2400" dirty="0">
                <a:solidFill>
                  <a:schemeClr val="accent3"/>
                </a:solidFill>
              </a:rPr>
              <a:t>Complete universal training</a:t>
            </a:r>
          </a:p>
          <a:p>
            <a:pPr>
              <a:lnSpc>
                <a:spcPct val="134000"/>
              </a:lnSpc>
            </a:pPr>
            <a:r>
              <a:rPr lang="en-US" sz="2400" dirty="0">
                <a:solidFill>
                  <a:schemeClr val="accent3"/>
                </a:solidFill>
              </a:rPr>
              <a:t>Be briefed by the Mayor/President and/or CEO during an induction</a:t>
            </a:r>
          </a:p>
          <a:p>
            <a:pPr>
              <a:lnSpc>
                <a:spcPct val="134000"/>
              </a:lnSpc>
            </a:pPr>
            <a:r>
              <a:rPr lang="en-US" sz="2400" dirty="0">
                <a:solidFill>
                  <a:schemeClr val="accent3"/>
                </a:solidFill>
              </a:rPr>
              <a:t>Attend the first council meeting after election (this meeting usually introduces new council members and makes new appointments to various committees)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4F15A-6037-43A6-B975-AB249CE43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503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221" y="545532"/>
            <a:ext cx="8229600" cy="954981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C385D"/>
                </a:solidFill>
                <a:cs typeface="Arial" pitchFamily="34" charset="0"/>
              </a:rPr>
              <a:t>Support for candidates</a:t>
            </a:r>
            <a:endParaRPr lang="en-AU" sz="2400" dirty="0">
              <a:solidFill>
                <a:srgbClr val="0C385D"/>
              </a:solidFill>
              <a:cs typeface="Arial" pitchFamily="34" charset="0"/>
            </a:endParaRP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504056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100" b="1" dirty="0">
                <a:solidFill>
                  <a:srgbClr val="2E818E"/>
                </a:solidFill>
              </a:rPr>
              <a:t>Department’s website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700" dirty="0"/>
              <a:t>Local Government Induction for Prospective Candidates 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AU" dirty="0">
                <a:solidFill>
                  <a:schemeClr val="accent3"/>
                </a:solidFill>
                <a:hlinkClick r:id="rId3"/>
              </a:rPr>
              <a:t>dlgsc.wa.gov.au/candidate-induction</a:t>
            </a:r>
            <a:r>
              <a:rPr lang="en-AU" dirty="0">
                <a:solidFill>
                  <a:schemeClr val="accent3"/>
                </a:solidFill>
              </a:rPr>
              <a:t>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000" dirty="0"/>
              <a:t>Election information 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AU" dirty="0">
                <a:solidFill>
                  <a:schemeClr val="accent3"/>
                </a:solidFill>
                <a:hlinkClick r:id="rId4"/>
              </a:rPr>
              <a:t>dlgsc.wa.gov.au/elections</a:t>
            </a:r>
            <a:r>
              <a:rPr lang="en-AU" dirty="0">
                <a:solidFill>
                  <a:schemeClr val="accent3"/>
                </a:solidFill>
              </a:rPr>
              <a:t>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dirty="0">
                <a:solidFill>
                  <a:schemeClr val="accent3"/>
                </a:solidFill>
              </a:rPr>
              <a:t>General support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AU" dirty="0">
                <a:solidFill>
                  <a:schemeClr val="accent3"/>
                </a:solidFill>
                <a:hlinkClick r:id="rId5"/>
              </a:rPr>
              <a:t>dlgsc.wa.gov.au/support-and-advice</a:t>
            </a:r>
            <a:r>
              <a:rPr lang="en-AU" dirty="0">
                <a:solidFill>
                  <a:schemeClr val="accent3"/>
                </a:solidFill>
              </a:rPr>
              <a:t> </a:t>
            </a:r>
          </a:p>
          <a:p>
            <a:r>
              <a:rPr lang="en-AU" sz="3100" dirty="0">
                <a:solidFill>
                  <a:srgbClr val="2E818E"/>
                </a:solidFill>
              </a:rPr>
              <a:t> </a:t>
            </a:r>
            <a:r>
              <a:rPr lang="en-AU" sz="3100" b="1" dirty="0">
                <a:solidFill>
                  <a:srgbClr val="2E818E"/>
                </a:solidFill>
              </a:rPr>
              <a:t>Other websites</a:t>
            </a:r>
          </a:p>
          <a:p>
            <a:pPr lvl="1">
              <a:spcAft>
                <a:spcPts val="600"/>
              </a:spcAft>
            </a:pPr>
            <a:r>
              <a:rPr lang="en-AU" sz="2900" dirty="0">
                <a:solidFill>
                  <a:schemeClr val="accent3"/>
                </a:solidFill>
              </a:rPr>
              <a:t>Each local government has information about its own election </a:t>
            </a:r>
          </a:p>
          <a:p>
            <a:pPr lvl="1">
              <a:spcAft>
                <a:spcPts val="600"/>
              </a:spcAft>
            </a:pPr>
            <a:r>
              <a:rPr lang="en-AU" sz="2900" dirty="0">
                <a:solidFill>
                  <a:schemeClr val="accent3"/>
                </a:solidFill>
              </a:rPr>
              <a:t>WA Electoral Commission for local government elections </a:t>
            </a:r>
            <a:r>
              <a:rPr lang="en-AU" sz="2900" dirty="0">
                <a:solidFill>
                  <a:schemeClr val="accent3"/>
                </a:solidFill>
                <a:hlinkClick r:id="rId6"/>
              </a:rPr>
              <a:t>www.elections.wa.gov.au</a:t>
            </a:r>
            <a:r>
              <a:rPr lang="en-AU" sz="2900" dirty="0">
                <a:solidFill>
                  <a:schemeClr val="accent3"/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AU" sz="2900" dirty="0">
                <a:solidFill>
                  <a:schemeClr val="accent3"/>
                </a:solidFill>
              </a:rPr>
              <a:t>For support provided by the WA Local Government Association (WALGA) </a:t>
            </a:r>
            <a:r>
              <a:rPr lang="en-AU" sz="2900" u="sng" dirty="0">
                <a:solidFill>
                  <a:schemeClr val="accent3"/>
                </a:solidFill>
                <a:hlinkClick r:id="rId7"/>
              </a:rPr>
              <a:t>www.walga.asn.au</a:t>
            </a:r>
            <a:endParaRPr lang="en-AU" sz="2900" dirty="0">
              <a:solidFill>
                <a:schemeClr val="accent3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900" dirty="0">
                <a:solidFill>
                  <a:schemeClr val="accent3"/>
                </a:solidFill>
              </a:rPr>
              <a:t>WA local government legislation </a:t>
            </a:r>
            <a:r>
              <a:rPr lang="en-AU" sz="2900" dirty="0">
                <a:solidFill>
                  <a:schemeClr val="accent3"/>
                </a:solidFill>
                <a:hlinkClick r:id="rId8"/>
              </a:rPr>
              <a:t>www.legislation.wa.gov.au/legislation/statutes.nsf/law_a465.html</a:t>
            </a:r>
            <a:r>
              <a:rPr lang="en-AU" sz="2900" dirty="0">
                <a:solidFill>
                  <a:schemeClr val="accent3"/>
                </a:solidFill>
              </a:rPr>
              <a:t> </a:t>
            </a:r>
          </a:p>
          <a:p>
            <a:endParaRPr lang="en-AU" sz="2900" dirty="0">
              <a:solidFill>
                <a:schemeClr val="accent3"/>
              </a:solidFill>
            </a:endParaRPr>
          </a:p>
          <a:p>
            <a:pPr marL="57150" indent="0">
              <a:buNone/>
            </a:pPr>
            <a:endParaRPr lang="en-AU" sz="2900" dirty="0">
              <a:solidFill>
                <a:schemeClr val="accent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AU" sz="2600" u="sng" dirty="0"/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2258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"/>
          <p:cNvSpPr txBox="1">
            <a:spLocks/>
          </p:cNvSpPr>
          <p:nvPr/>
        </p:nvSpPr>
        <p:spPr>
          <a:xfrm>
            <a:off x="457200" y="2132856"/>
            <a:ext cx="8229600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AU" sz="2400" dirty="0">
                <a:solidFill>
                  <a:srgbClr val="3C3C3C"/>
                </a:solidFill>
              </a:rPr>
              <a:t>Tel:			+61 8 6552 7300</a:t>
            </a:r>
          </a:p>
          <a:p>
            <a:pPr>
              <a:lnSpc>
                <a:spcPct val="90000"/>
              </a:lnSpc>
              <a:buNone/>
            </a:pPr>
            <a:endParaRPr lang="en-AU" sz="2400" dirty="0">
              <a:solidFill>
                <a:srgbClr val="3C3C3C"/>
              </a:solidFill>
            </a:endParaRPr>
          </a:p>
          <a:p>
            <a:pPr>
              <a:lnSpc>
                <a:spcPct val="90000"/>
              </a:lnSpc>
              <a:buNone/>
              <a:tabLst>
                <a:tab pos="1162050" algn="l"/>
              </a:tabLst>
            </a:pPr>
            <a:r>
              <a:rPr lang="en-AU" sz="2400" dirty="0">
                <a:solidFill>
                  <a:srgbClr val="3C3C3C"/>
                </a:solidFill>
              </a:rPr>
              <a:t>Free Call:		1800 634 541 (Country Only)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1162050" algn="l"/>
              </a:tabLst>
            </a:pPr>
            <a:endParaRPr lang="en-AU" sz="2400" dirty="0">
              <a:solidFill>
                <a:srgbClr val="3C3C3C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AU" sz="2400" dirty="0">
                <a:solidFill>
                  <a:srgbClr val="3C3C3C"/>
                </a:solidFill>
              </a:rPr>
              <a:t>Email: 		lghotline@dlgsc.wa.gov.au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AU" sz="26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AU" sz="2400" dirty="0">
                <a:solidFill>
                  <a:srgbClr val="2E818E"/>
                </a:solidFill>
              </a:rPr>
              <a:t>www.dlgsc.wa.gov.au  </a:t>
            </a: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68313" y="692696"/>
            <a:ext cx="8229600" cy="1143000"/>
          </a:xfrm>
        </p:spPr>
        <p:txBody>
          <a:bodyPr>
            <a:noAutofit/>
          </a:bodyPr>
          <a:lstStyle/>
          <a:p>
            <a:r>
              <a:rPr lang="en-AU" sz="3600" dirty="0">
                <a:solidFill>
                  <a:srgbClr val="0C385D"/>
                </a:solidFill>
              </a:rPr>
              <a:t>Department of Local Government, </a:t>
            </a:r>
            <a:br>
              <a:rPr lang="en-AU" sz="3600" dirty="0">
                <a:solidFill>
                  <a:srgbClr val="0C385D"/>
                </a:solidFill>
              </a:rPr>
            </a:br>
            <a:r>
              <a:rPr lang="en-AU" sz="3600" dirty="0">
                <a:solidFill>
                  <a:srgbClr val="0C385D"/>
                </a:solidFill>
              </a:rPr>
              <a:t>Sport and Cultural Industries </a:t>
            </a:r>
          </a:p>
        </p:txBody>
      </p:sp>
    </p:spTree>
    <p:extLst>
      <p:ext uri="{BB962C8B-B14F-4D97-AF65-F5344CB8AC3E}">
        <p14:creationId xmlns:p14="http://schemas.microsoft.com/office/powerpoint/2010/main" val="27799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49"/>
            <a:ext cx="8229600" cy="648619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C385D"/>
                </a:solidFill>
                <a:cs typeface="Arial" pitchFamily="34" charset="0"/>
              </a:rPr>
              <a:t>What is local government?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68313" y="1475830"/>
            <a:ext cx="8229600" cy="489654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4000"/>
              </a:lnSpc>
            </a:pPr>
            <a:r>
              <a:rPr lang="en-AU" sz="6000" dirty="0"/>
              <a:t>“Grass roots” level of government</a:t>
            </a:r>
          </a:p>
          <a:p>
            <a:pPr>
              <a:lnSpc>
                <a:spcPct val="154000"/>
              </a:lnSpc>
            </a:pPr>
            <a:r>
              <a:rPr lang="en-AU" sz="6000" dirty="0"/>
              <a:t>Closest to the community</a:t>
            </a:r>
          </a:p>
          <a:p>
            <a:pPr>
              <a:lnSpc>
                <a:spcPct val="154000"/>
              </a:lnSpc>
            </a:pPr>
            <a:r>
              <a:rPr lang="en-US" sz="6000" dirty="0"/>
              <a:t>Local governments are established by the State Government to deliver services and facilities to communities.</a:t>
            </a:r>
            <a:endParaRPr lang="en-AU" sz="6000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sz="4800" b="1" dirty="0"/>
          </a:p>
          <a:p>
            <a:pPr marL="0" indent="0" algn="ctr">
              <a:buNone/>
            </a:pPr>
            <a:r>
              <a:rPr lang="en-AU" sz="4800" b="1" dirty="0"/>
              <a:t>		</a:t>
            </a:r>
            <a:endParaRPr lang="en-AU" sz="8000" b="1" dirty="0"/>
          </a:p>
          <a:p>
            <a:pPr marL="0" indent="0">
              <a:buNone/>
            </a:pPr>
            <a:endParaRPr lang="en-AU" sz="5800" dirty="0"/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endParaRPr lang="en-AU" sz="5100" dirty="0"/>
          </a:p>
          <a:p>
            <a:pPr marL="0" indent="0">
              <a:buNone/>
            </a:pPr>
            <a:endParaRPr lang="en-AU" sz="4800" b="1" dirty="0"/>
          </a:p>
          <a:p>
            <a:pPr marL="0" indent="0">
              <a:buNone/>
            </a:pPr>
            <a:endParaRPr lang="en-AU" sz="4800" b="1" dirty="0"/>
          </a:p>
          <a:p>
            <a:pPr marL="0" indent="0">
              <a:buNone/>
            </a:pPr>
            <a:endParaRPr lang="en-AU" sz="4800" b="1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650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0626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C385D"/>
                </a:solidFill>
              </a:rPr>
              <a:t>Why stand for council?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805"/>
            <a:ext cx="8229600" cy="489654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AU" sz="2400" dirty="0"/>
              <a:t>Contribute to the development and well-being of your community</a:t>
            </a:r>
          </a:p>
          <a:p>
            <a:pPr>
              <a:lnSpc>
                <a:spcPct val="120000"/>
              </a:lnSpc>
            </a:pPr>
            <a:r>
              <a:rPr lang="en-AU" sz="2400" dirty="0"/>
              <a:t>Empower a sense of purpose and commitment to your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717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36" y="620688"/>
            <a:ext cx="8229600" cy="774303"/>
          </a:xfrm>
        </p:spPr>
        <p:txBody>
          <a:bodyPr>
            <a:noAutofit/>
          </a:bodyPr>
          <a:lstStyle/>
          <a:p>
            <a:r>
              <a:rPr lang="en-AU" sz="3600" dirty="0">
                <a:solidFill>
                  <a:srgbClr val="0C385D"/>
                </a:solidFill>
                <a:cs typeface="Arial" pitchFamily="34" charset="0"/>
              </a:rPr>
              <a:t>Role and responsibilities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-36512" y="1463402"/>
            <a:ext cx="8856984" cy="4824536"/>
          </a:xfrm>
        </p:spPr>
        <p:txBody>
          <a:bodyPr>
            <a:normAutofit/>
          </a:bodyPr>
          <a:lstStyle/>
          <a:p>
            <a:pPr lvl="1">
              <a:lnSpc>
                <a:spcPct val="134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AU" sz="2400" dirty="0"/>
              <a:t>Represent the interests of all electors, ratepayers and residents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Participate in council’s decision making process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Contribute to council’s strategic direction and planning with community input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Perform other functions as directed under the </a:t>
            </a:r>
            <a:r>
              <a:rPr lang="en-AU" sz="2400" i="1" dirty="0"/>
              <a:t>Local Government Act 1995.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953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897" y="722237"/>
            <a:ext cx="8229600" cy="1143000"/>
          </a:xfrm>
        </p:spPr>
        <p:txBody>
          <a:bodyPr>
            <a:noAutofit/>
          </a:bodyPr>
          <a:lstStyle/>
          <a:p>
            <a:r>
              <a:rPr lang="en-AU" sz="3600" dirty="0">
                <a:solidFill>
                  <a:srgbClr val="0C385D"/>
                </a:solidFill>
                <a:cs typeface="Arial" pitchFamily="34" charset="0"/>
              </a:rPr>
              <a:t>Values and characteristics</a:t>
            </a:r>
            <a:br>
              <a:rPr lang="en-AU" sz="3600" dirty="0">
                <a:solidFill>
                  <a:srgbClr val="007DBA"/>
                </a:solidFill>
                <a:cs typeface="Arial" pitchFamily="34" charset="0"/>
              </a:rPr>
            </a:br>
            <a:endParaRPr lang="en-AU" sz="3600" dirty="0">
              <a:solidFill>
                <a:srgbClr val="007DBA"/>
              </a:solidFill>
              <a:cs typeface="Arial" pitchFamily="34" charset="0"/>
            </a:endParaRP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91897" y="1498352"/>
            <a:ext cx="8390240" cy="5040560"/>
          </a:xfrm>
        </p:spPr>
        <p:txBody>
          <a:bodyPr>
            <a:normAutofit/>
          </a:bodyPr>
          <a:lstStyle/>
          <a:p>
            <a:pPr>
              <a:lnSpc>
                <a:spcPct val="134000"/>
              </a:lnSpc>
            </a:pPr>
            <a:r>
              <a:rPr lang="en-AU" sz="2400" dirty="0"/>
              <a:t>Openness and transparency in decision making </a:t>
            </a:r>
          </a:p>
          <a:p>
            <a:pPr>
              <a:lnSpc>
                <a:spcPct val="134000"/>
              </a:lnSpc>
            </a:pPr>
            <a:r>
              <a:rPr lang="en-AU" sz="2400" dirty="0"/>
              <a:t>Tolerance and respect in all relationships</a:t>
            </a:r>
          </a:p>
          <a:p>
            <a:pPr>
              <a:lnSpc>
                <a:spcPct val="134000"/>
              </a:lnSpc>
            </a:pPr>
            <a:r>
              <a:rPr lang="en-AU" sz="2400" dirty="0"/>
              <a:t>Awareness of potential conflicts of interests</a:t>
            </a:r>
          </a:p>
          <a:p>
            <a:pPr>
              <a:lnSpc>
                <a:spcPct val="134000"/>
              </a:lnSpc>
            </a:pPr>
            <a:r>
              <a:rPr lang="en-AU" sz="2400" dirty="0"/>
              <a:t>Fairness in promoting community issues (consider diverse interests and needs across the community and make decisions in the best interests of the district)</a:t>
            </a:r>
          </a:p>
          <a:p>
            <a:pPr>
              <a:lnSpc>
                <a:spcPct val="134000"/>
              </a:lnSpc>
            </a:pPr>
            <a:r>
              <a:rPr lang="en-AU" sz="2400" dirty="0"/>
              <a:t>Observe principles of good governance and act with integrity</a:t>
            </a:r>
          </a:p>
          <a:p>
            <a:pPr>
              <a:lnSpc>
                <a:spcPct val="134000"/>
              </a:lnSpc>
              <a:spcBef>
                <a:spcPts val="400"/>
              </a:spcBef>
            </a:pPr>
            <a:endParaRPr lang="en-AU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80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803"/>
            <a:ext cx="8229600" cy="1026990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C385D"/>
                </a:solidFill>
                <a:cs typeface="Arial" pitchFamily="34" charset="0"/>
              </a:rPr>
              <a:t>Essential skills of a councillor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24536"/>
          </a:xfrm>
        </p:spPr>
        <p:txBody>
          <a:bodyPr>
            <a:normAutofit/>
          </a:bodyPr>
          <a:lstStyle/>
          <a:p>
            <a:r>
              <a:rPr lang="en-AU" sz="2400" dirty="0"/>
              <a:t>Communicate, debate and actively participate in meetings</a:t>
            </a:r>
          </a:p>
          <a:p>
            <a:r>
              <a:rPr lang="en-AU" sz="2400" dirty="0"/>
              <a:t>Enhance discussion and assist discussions to reach closure</a:t>
            </a:r>
          </a:p>
          <a:p>
            <a:pPr>
              <a:spcBef>
                <a:spcPts val="1200"/>
              </a:spcBef>
            </a:pPr>
            <a:r>
              <a:rPr lang="en-AU" sz="2400" dirty="0"/>
              <a:t>Develop and maintain effective working relationships</a:t>
            </a:r>
          </a:p>
          <a:p>
            <a:pPr>
              <a:spcBef>
                <a:spcPts val="1200"/>
              </a:spcBef>
            </a:pPr>
            <a:r>
              <a:rPr lang="en-AU" sz="2400" dirty="0"/>
              <a:t>Manage interpersonal conflicts</a:t>
            </a:r>
          </a:p>
          <a:p>
            <a:pPr>
              <a:spcBef>
                <a:spcPts val="1200"/>
              </a:spcBef>
            </a:pPr>
            <a:r>
              <a:rPr lang="en-AU" sz="2400" dirty="0"/>
              <a:t>Exercise independent judgement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507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94" y="657895"/>
            <a:ext cx="8229600" cy="782960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C385D"/>
                </a:solidFill>
                <a:cs typeface="Arial" pitchFamily="34" charset="0"/>
              </a:rPr>
              <a:t>Commitment to the role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-9103" y="1487810"/>
            <a:ext cx="8589640" cy="4968552"/>
          </a:xfrm>
        </p:spPr>
        <p:txBody>
          <a:bodyPr>
            <a:normAutofit/>
          </a:bodyPr>
          <a:lstStyle/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Attend all meetings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Listen to, and consider different points of view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Participate in the decision making process at meetings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Share the workload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Networking and community consultation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Participate in ‘on the job’ training and personal development opportunities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036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12" y="831354"/>
            <a:ext cx="8579296" cy="1008658"/>
          </a:xfrm>
        </p:spPr>
        <p:txBody>
          <a:bodyPr>
            <a:noAutofit/>
          </a:bodyPr>
          <a:lstStyle/>
          <a:p>
            <a:r>
              <a:rPr lang="en-AU" sz="3600" dirty="0">
                <a:solidFill>
                  <a:srgbClr val="0C385D"/>
                </a:solidFill>
                <a:cs typeface="Arial" pitchFamily="34" charset="0"/>
              </a:rPr>
              <a:t>Decisions you might make as a councillor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47775" y="1916832"/>
            <a:ext cx="8075240" cy="3960440"/>
          </a:xfrm>
        </p:spPr>
        <p:txBody>
          <a:bodyPr>
            <a:noAutofit/>
          </a:bodyPr>
          <a:lstStyle/>
          <a:p>
            <a:pPr>
              <a:lnSpc>
                <a:spcPct val="134000"/>
              </a:lnSpc>
            </a:pPr>
            <a:r>
              <a:rPr lang="en-AU" sz="2400" dirty="0"/>
              <a:t>Determining Policy</a:t>
            </a:r>
          </a:p>
          <a:p>
            <a:pPr>
              <a:lnSpc>
                <a:spcPct val="134000"/>
              </a:lnSpc>
            </a:pPr>
            <a:r>
              <a:rPr lang="en-AU" sz="2400" dirty="0"/>
              <a:t>Planning for the future</a:t>
            </a:r>
          </a:p>
          <a:p>
            <a:pPr>
              <a:lnSpc>
                <a:spcPct val="134000"/>
              </a:lnSpc>
            </a:pPr>
            <a:r>
              <a:rPr lang="en-AU" sz="2400" dirty="0"/>
              <a:t>Managing assets</a:t>
            </a:r>
          </a:p>
          <a:p>
            <a:pPr>
              <a:lnSpc>
                <a:spcPct val="134000"/>
              </a:lnSpc>
            </a:pPr>
            <a:r>
              <a:rPr lang="en-AU" sz="2400" dirty="0"/>
              <a:t>Governing finances</a:t>
            </a:r>
          </a:p>
          <a:p>
            <a:pPr>
              <a:lnSpc>
                <a:spcPct val="134000"/>
              </a:lnSpc>
            </a:pPr>
            <a:r>
              <a:rPr lang="en-AU" sz="2400" dirty="0"/>
              <a:t>Reviewing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7754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82816" y="1797794"/>
            <a:ext cx="4840086" cy="43675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6802"/>
            <a:ext cx="8229600" cy="1070992"/>
          </a:xfrm>
        </p:spPr>
        <p:txBody>
          <a:bodyPr>
            <a:noAutofit/>
          </a:bodyPr>
          <a:lstStyle/>
          <a:p>
            <a:r>
              <a:rPr lang="en-AU" sz="3600" dirty="0">
                <a:solidFill>
                  <a:srgbClr val="0C385D"/>
                </a:solidFill>
              </a:rPr>
              <a:t>Local government decision making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CECB-3033-4746-9218-3B322733E6C3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3748127"/>
      </p:ext>
    </p:extLst>
  </p:cSld>
  <p:clrMapOvr>
    <a:masterClrMapping/>
  </p:clrMapOvr>
</p:sld>
</file>

<file path=ppt/theme/theme1.xml><?xml version="1.0" encoding="utf-8"?>
<a:theme xmlns:a="http://schemas.openxmlformats.org/drawingml/2006/main" name="DLGC PowerPoint Template - 2013">
  <a:themeElements>
    <a:clrScheme name="DLGC">
      <a:dk1>
        <a:srgbClr val="007DBA"/>
      </a:dk1>
      <a:lt1>
        <a:srgbClr val="FFFFFF"/>
      </a:lt1>
      <a:dk2>
        <a:srgbClr val="005F86"/>
      </a:dk2>
      <a:lt2>
        <a:srgbClr val="DEF4FD"/>
      </a:lt2>
      <a:accent1>
        <a:srgbClr val="007DBA"/>
      </a:accent1>
      <a:accent2>
        <a:srgbClr val="965014"/>
      </a:accent2>
      <a:accent3>
        <a:srgbClr val="3C3C3C"/>
      </a:accent3>
      <a:accent4>
        <a:srgbClr val="36573B"/>
      </a:accent4>
      <a:accent5>
        <a:srgbClr val="005F86"/>
      </a:accent5>
      <a:accent6>
        <a:srgbClr val="F79646"/>
      </a:accent6>
      <a:hlink>
        <a:srgbClr val="965014"/>
      </a:hlink>
      <a:folHlink>
        <a:srgbClr val="965014"/>
      </a:folHlink>
    </a:clrScheme>
    <a:fontScheme name="DLGC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1511900982A249A70FE8B187BDD1DD" ma:contentTypeVersion="13" ma:contentTypeDescription="Create a new document." ma:contentTypeScope="" ma:versionID="453039a263472bfcc19fce723532e8f4">
  <xsd:schema xmlns:xsd="http://www.w3.org/2001/XMLSchema" xmlns:xs="http://www.w3.org/2001/XMLSchema" xmlns:p="http://schemas.microsoft.com/office/2006/metadata/properties" xmlns:ns2="65828862-ae87-457f-b884-efeaea2d65b5" xmlns:ns3="bc072e10-870d-460a-9f37-b3eac4f10863" targetNamespace="http://schemas.microsoft.com/office/2006/metadata/properties" ma:root="true" ma:fieldsID="a758177b488688d276ef5588881e1c76" ns2:_="" ns3:_="">
    <xsd:import namespace="65828862-ae87-457f-b884-efeaea2d65b5"/>
    <xsd:import namespace="bc072e10-870d-460a-9f37-b3eac4f108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828862-ae87-457f-b884-efeaea2d65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072e10-870d-460a-9f37-b3eac4f108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92C677-993E-409E-B2AE-4CBB4D4E4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828862-ae87-457f-b884-efeaea2d65b5"/>
    <ds:schemaRef ds:uri="bc072e10-870d-460a-9f37-b3eac4f108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08F1D2-CA1B-48A7-8069-8128CFF239D7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5828862-ae87-457f-b884-efeaea2d65b5"/>
    <ds:schemaRef ds:uri="bc072e10-870d-460a-9f37-b3eac4f1086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B598218-BA63-4471-980C-98D1755921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6540</TotalTime>
  <Words>514</Words>
  <Application>Microsoft Office PowerPoint</Application>
  <PresentationFormat>On-screen Show (4:3)</PresentationFormat>
  <Paragraphs>107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DLGC PowerPoint Template - 2013</vt:lpstr>
      <vt:lpstr>Standing for council  Local Government Elections - October 2021</vt:lpstr>
      <vt:lpstr>What is local government?</vt:lpstr>
      <vt:lpstr>Why stand for council?</vt:lpstr>
      <vt:lpstr>Role and responsibilities</vt:lpstr>
      <vt:lpstr>Values and characteristics </vt:lpstr>
      <vt:lpstr>Essential skills of a councillor</vt:lpstr>
      <vt:lpstr>Commitment to the role</vt:lpstr>
      <vt:lpstr>Decisions you might make as a councillor</vt:lpstr>
      <vt:lpstr>Local government decision making process</vt:lpstr>
      <vt:lpstr>What to expect if you are elected</vt:lpstr>
      <vt:lpstr>Support for candidates</vt:lpstr>
      <vt:lpstr>Department of Local Government,  Sport and Cultural Industries </vt:lpstr>
    </vt:vector>
  </TitlesOfParts>
  <Company>Department of Local Government and Communities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government elections 2015 - Slideshow presentation - Standing for council</dc:title>
  <dc:subject>Local government elections 2015 - Slideshow presentation - Standing for council</dc:subject>
  <dc:creator>Sybille Rodgers</dc:creator>
  <cp:keywords>Local government elections 2015 - Slideshow presentation - Standing for council</cp:keywords>
  <dc:description/>
  <cp:lastModifiedBy>Vanessa Deetlefs</cp:lastModifiedBy>
  <cp:revision>489</cp:revision>
  <cp:lastPrinted>2017-08-01T06:08:06Z</cp:lastPrinted>
  <dcterms:created xsi:type="dcterms:W3CDTF">2013-07-18T09:07:31Z</dcterms:created>
  <dcterms:modified xsi:type="dcterms:W3CDTF">2021-08-20T02:40:14Z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0x010100B91511900982A249A70FE8B187BDD1DD</vt:lpwstr>
  </property>
</Properties>
</file>